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2"/>
  </p:notesMasterIdLst>
  <p:handoutMasterIdLst>
    <p:handoutMasterId r:id="rId13"/>
  </p:handoutMasterIdLst>
  <p:sldIdLst>
    <p:sldId id="257" r:id="rId2"/>
    <p:sldId id="258" r:id="rId3"/>
    <p:sldId id="259" r:id="rId4"/>
    <p:sldId id="260" r:id="rId5"/>
    <p:sldId id="264" r:id="rId6"/>
    <p:sldId id="265" r:id="rId7"/>
    <p:sldId id="266" r:id="rId8"/>
    <p:sldId id="267" r:id="rId9"/>
    <p:sldId id="269" r:id="rId10"/>
    <p:sldId id="268" r:id="rId11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561E8B7-AD7C-4ECD-AE92-F9FC88CCB25E}">
          <p14:sldIdLst>
            <p14:sldId id="257"/>
            <p14:sldId id="258"/>
            <p14:sldId id="259"/>
            <p14:sldId id="260"/>
            <p14:sldId id="264"/>
            <p14:sldId id="265"/>
            <p14:sldId id="266"/>
            <p14:sldId id="267"/>
            <p14:sldId id="269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3A8DBB9-FF4D-4FDA-AD34-27FA86519578}" type="datetime1">
              <a:rPr lang="zh-CN" altLang="en-US" smtClean="0"/>
              <a:t>2020/10/10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E1CCE20-FD2F-40C5-ABE3-3369F20AA0E6}" type="datetime1">
              <a:rPr lang="zh-CN" altLang="en-US" smtClean="0"/>
              <a:t>2020/10/10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/>
              <a:t>单击此处编辑母版文本样式</a:t>
            </a:r>
            <a:endParaRPr lang="en-US"/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en-US" dirty="0"/>
          </a:p>
        </p:txBody>
      </p:sp>
      <p:cxnSp>
        <p:nvCxnSpPr>
          <p:cNvPr id="9" name="直接连接符​​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03234F-2943-4AD6-8E73-34C216403FC9}" type="datetime1">
              <a:rPr lang="zh-CN" altLang="en-US" smtClean="0"/>
              <a:t>2020/10/10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18B044-5115-4C63-8F06-0D627F0729F0}" type="datetime1">
              <a:rPr lang="zh-CN" altLang="en-US" smtClean="0"/>
              <a:t>2020/10/10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E476C3-78BD-40CB-9C6F-0D41DD7E1D50}" type="datetime1">
              <a:rPr lang="zh-CN" altLang="en-US" smtClean="0"/>
              <a:t>2020/10/10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4A4C0A-F292-41BE-9CD1-530467B1B9F8}" type="datetime1">
              <a:rPr lang="zh-CN" altLang="en-US" smtClean="0"/>
              <a:t>2020/10/10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cxnSp>
        <p:nvCxnSpPr>
          <p:cNvPr id="9" name="直接连接符​​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1630FC-7090-4D1C-93D5-113C82941F4E}" type="datetime1">
              <a:rPr lang="zh-CN" altLang="en-US" smtClean="0"/>
              <a:t>2020/10/10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EDFCFC-F8E9-4049-95DD-C79391CC7BFF}" type="datetime1">
              <a:rPr lang="zh-CN" altLang="en-US" smtClean="0"/>
              <a:t>2020/10/10</a:t>
            </a:fld>
            <a:endParaRPr 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幻灯片编号占位符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BE5E81-E012-42C1-892B-1E2892457684}" type="datetime1">
              <a:rPr lang="zh-CN" altLang="en-US" smtClean="0"/>
              <a:t>2020/10/10</a:t>
            </a:fld>
            <a:endParaRPr lang="en-US" dirty="0"/>
          </a:p>
        </p:txBody>
      </p:sp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05DBCF-E3D4-4FC7-9203-C0C05B2BAA55}" type="datetime1">
              <a:rPr lang="zh-CN" altLang="en-US" smtClean="0"/>
              <a:t>2020/10/10</a:t>
            </a:fld>
            <a:endParaRPr 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10A522-F0F5-43AE-870D-B1652467F5E7}" type="datetime1">
              <a:rPr lang="zh-CN" altLang="en-US" smtClean="0"/>
              <a:t>2020/10/10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4571CF06-CFCF-4651-AD58-EA72AF9A9AA5}" type="datetime1">
              <a:rPr lang="zh-CN" altLang="en-US" smtClean="0"/>
              <a:t>2020/10/10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A78803E1-1726-4879-80E3-452B390141DD}" type="datetime1">
              <a:rPr lang="zh-CN" altLang="en-US" smtClean="0"/>
              <a:t>2020/10/10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dirty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ECCA8BC-1B61-46E2-9581-00FC2FDA063C}" type="datetime1">
              <a:rPr lang="zh-CN" altLang="en-US" smtClean="0"/>
              <a:t>2020/10/10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直接连接符​​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新宋体" panose="02010609030101010101" pitchFamily="49" charset="-122"/>
          <a:ea typeface="新宋体" panose="02010609030101010101" pitchFamily="49" charset="-122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长方形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User trade</a:t>
            </a:r>
            <a:endParaRPr 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图片 4" descr="一张显示了建筑物、坐姿、长凳和侧边的图片&#10;&#10;说明自动生成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B1E388BE-9C63-4888-8A1B-08400AF573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FAIR MALL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936B353A-9982-4BF5-8673-59DAE498DE6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5289550" y="2899043"/>
            <a:ext cx="4743606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FAIR MALL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393164-E303-44BE-A880-3E0D40EE3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画像架构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99A891-6C44-4850-A411-11DE05F8B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2020/10/10</a:t>
            </a:fld>
            <a:endParaRPr 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B3DDBC9-6A35-42B9-9F75-A08602F45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7363" y="2108200"/>
            <a:ext cx="9948317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41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长方形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rtlCol="0" anchor="ctr">
            <a:normAutofit/>
          </a:bodyPr>
          <a:lstStyle/>
          <a:p>
            <a:pPr lvl="0" rtl="0"/>
            <a:r>
              <a:rPr lang="zh-CN" altLang="en-US" sz="4800" i="1" dirty="0">
                <a:solidFill>
                  <a:srgbClr val="FFFFFF"/>
                </a:solidFill>
              </a:rPr>
              <a:t>集市商城是一个类似京东的自营商城平台，由业务集群系统</a:t>
            </a:r>
            <a:r>
              <a:rPr lang="en-US" altLang="zh-CN" sz="4800" i="1" dirty="0">
                <a:solidFill>
                  <a:srgbClr val="FFFFFF"/>
                </a:solidFill>
              </a:rPr>
              <a:t>+</a:t>
            </a:r>
            <a:r>
              <a:rPr lang="zh-CN" altLang="en-US" sz="4800" i="1" dirty="0">
                <a:solidFill>
                  <a:srgbClr val="FFFFFF"/>
                </a:solidFill>
              </a:rPr>
              <a:t>后台管理系统构成，接入大后端集群进行离线热门商品推荐和实时黏性商品推荐。</a:t>
            </a:r>
            <a:endParaRPr lang="zh-cn" sz="4800" i="1" dirty="0">
              <a:solidFill>
                <a:srgbClr val="FFFFFF"/>
              </a:solidFill>
            </a:endParaRPr>
          </a:p>
        </p:txBody>
      </p:sp>
      <p:sp>
        <p:nvSpPr>
          <p:cNvPr id="49" name="长方形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zh-cn" dirty="0">
                <a:solidFill>
                  <a:srgbClr val="FFFFFF"/>
                </a:solidFill>
              </a:rPr>
              <a:t>- Neil Armstrong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8634E7-EC0F-49D3-8787-15C7C4813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集市商城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ABB22E-2F71-4319-BAFC-942185488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、使用</a:t>
            </a:r>
            <a:r>
              <a:rPr lang="en-US" altLang="zh-CN" dirty="0" err="1"/>
              <a:t>SpringBoot+Vue</a:t>
            </a:r>
            <a:r>
              <a:rPr lang="en-US" altLang="zh-CN" dirty="0"/>
              <a:t>+</a:t>
            </a:r>
            <a:r>
              <a:rPr lang="zh-CN" altLang="en-US" dirty="0"/>
              <a:t>逆向工程搭建全套后台管理系统， 前后分离方式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、开发整个商城系统，使用</a:t>
            </a:r>
            <a:r>
              <a:rPr lang="en-US" altLang="zh-CN" dirty="0" err="1"/>
              <a:t>SpringBoot+SpringCloud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Alibaba</a:t>
            </a:r>
            <a:r>
              <a:rPr lang="zh-CN" altLang="en-US" dirty="0"/>
              <a:t>系列，引入全套微服务治理方案。</a:t>
            </a:r>
            <a:r>
              <a:rPr lang="en-US" altLang="zh-CN" dirty="0" err="1"/>
              <a:t>Nacos</a:t>
            </a:r>
            <a:r>
              <a:rPr lang="zh-CN" altLang="en-US" dirty="0"/>
              <a:t>注册中心</a:t>
            </a:r>
            <a:r>
              <a:rPr lang="en-US" altLang="zh-CN" dirty="0"/>
              <a:t>/</a:t>
            </a:r>
            <a:r>
              <a:rPr lang="zh-CN" altLang="en-US" dirty="0"/>
              <a:t>配置中心，</a:t>
            </a:r>
            <a:r>
              <a:rPr lang="en-US" altLang="zh-CN" dirty="0"/>
              <a:t>Sentinel</a:t>
            </a:r>
            <a:r>
              <a:rPr lang="zh-CN" altLang="en-US" dirty="0"/>
              <a:t>流量保护系统，</a:t>
            </a:r>
            <a:r>
              <a:rPr lang="en-US" altLang="zh-CN" dirty="0" err="1"/>
              <a:t>Seata</a:t>
            </a:r>
            <a:r>
              <a:rPr lang="zh-CN" altLang="en-US" dirty="0"/>
              <a:t>分布式事务</a:t>
            </a:r>
            <a:r>
              <a:rPr lang="en-US" altLang="zh-CN" dirty="0"/>
              <a:t>&amp;RabbitMQ</a:t>
            </a:r>
            <a:r>
              <a:rPr lang="zh-CN" altLang="en-US" dirty="0"/>
              <a:t>柔性事务方案，</a:t>
            </a:r>
            <a:r>
              <a:rPr lang="en-US" altLang="zh-CN" dirty="0" err="1"/>
              <a:t>SpringCloud</a:t>
            </a:r>
            <a:r>
              <a:rPr lang="en-US" altLang="zh-CN" dirty="0"/>
              <a:t>-Gateway</a:t>
            </a:r>
            <a:r>
              <a:rPr lang="zh-CN" altLang="en-US" dirty="0"/>
              <a:t>网关，</a:t>
            </a:r>
            <a:r>
              <a:rPr lang="en-US" altLang="zh-CN" dirty="0"/>
              <a:t>Feign</a:t>
            </a:r>
            <a:r>
              <a:rPr lang="zh-CN" altLang="en-US" dirty="0"/>
              <a:t>远程调用，</a:t>
            </a:r>
            <a:r>
              <a:rPr lang="en-US" altLang="zh-CN" dirty="0" err="1"/>
              <a:t>Sleuth+Zipkin</a:t>
            </a:r>
            <a:r>
              <a:rPr lang="zh-CN" altLang="en-US" dirty="0"/>
              <a:t>链路追踪系统，</a:t>
            </a:r>
            <a:r>
              <a:rPr lang="en-US" altLang="zh-CN" dirty="0"/>
              <a:t>Spring Cache</a:t>
            </a:r>
            <a:r>
              <a:rPr lang="zh-CN" altLang="en-US" dirty="0"/>
              <a:t>缓存，</a:t>
            </a:r>
            <a:r>
              <a:rPr lang="en-US" altLang="zh-CN" dirty="0" err="1"/>
              <a:t>SpringSession</a:t>
            </a:r>
            <a:r>
              <a:rPr lang="zh-CN" altLang="en-US" dirty="0"/>
              <a:t>跨子域</a:t>
            </a:r>
            <a:r>
              <a:rPr lang="en-US" altLang="zh-CN" dirty="0"/>
              <a:t>Session</a:t>
            </a:r>
            <a:r>
              <a:rPr lang="zh-CN" altLang="en-US" dirty="0"/>
              <a:t>同步方案，基于</a:t>
            </a:r>
            <a:r>
              <a:rPr lang="en-US" altLang="zh-CN" dirty="0"/>
              <a:t>ElasticSearch7</a:t>
            </a:r>
            <a:r>
              <a:rPr lang="zh-CN" altLang="en-US" dirty="0"/>
              <a:t>全文检索，异步编排与线程池，压力测试调优，</a:t>
            </a:r>
            <a:r>
              <a:rPr lang="en-US" altLang="zh-CN" dirty="0" err="1"/>
              <a:t>Redisson</a:t>
            </a:r>
            <a:r>
              <a:rPr lang="zh-CN" altLang="en-US" dirty="0"/>
              <a:t>分布式锁，分布式信号量等。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、基于</a:t>
            </a:r>
            <a:r>
              <a:rPr lang="en-US" altLang="zh-CN" dirty="0" err="1"/>
              <a:t>kubernetes</a:t>
            </a:r>
            <a:r>
              <a:rPr lang="zh-CN" altLang="en-US" dirty="0"/>
              <a:t>集群，整合</a:t>
            </a:r>
            <a:r>
              <a:rPr lang="en-US" altLang="zh-CN" dirty="0" err="1"/>
              <a:t>kubesphere</a:t>
            </a:r>
            <a:r>
              <a:rPr lang="zh-CN" altLang="en-US" dirty="0"/>
              <a:t>可视化界面，搭建全套系统环境。使用集群化部署，包括</a:t>
            </a:r>
            <a:r>
              <a:rPr lang="en-US" altLang="zh-CN" dirty="0"/>
              <a:t>Redis Cluster</a:t>
            </a:r>
            <a:r>
              <a:rPr lang="zh-CN" altLang="en-US" dirty="0"/>
              <a:t>集群，</a:t>
            </a:r>
            <a:r>
              <a:rPr lang="en-US" altLang="zh-CN" dirty="0"/>
              <a:t>MySQL</a:t>
            </a:r>
            <a:r>
              <a:rPr lang="zh-CN" altLang="en-US" dirty="0"/>
              <a:t>主从与分库分表</a:t>
            </a:r>
            <a:r>
              <a:rPr lang="en-US" altLang="zh-CN" dirty="0"/>
              <a:t>(</a:t>
            </a:r>
            <a:r>
              <a:rPr lang="zh-CN" altLang="en-US" dirty="0"/>
              <a:t>使用</a:t>
            </a:r>
            <a:r>
              <a:rPr lang="en-US" altLang="zh-CN" dirty="0" err="1"/>
              <a:t>ShardingSphere</a:t>
            </a:r>
            <a:r>
              <a:rPr lang="zh-CN" altLang="en-US" dirty="0"/>
              <a:t>完成</a:t>
            </a:r>
            <a:r>
              <a:rPr lang="en-US" altLang="zh-CN" dirty="0"/>
              <a:t>)</a:t>
            </a:r>
            <a:r>
              <a:rPr lang="zh-CN" altLang="en-US" dirty="0"/>
              <a:t>集群，</a:t>
            </a:r>
            <a:r>
              <a:rPr lang="en-US" altLang="zh-CN" dirty="0"/>
              <a:t>RabbitMQ</a:t>
            </a:r>
            <a:r>
              <a:rPr lang="zh-CN" altLang="en-US" dirty="0"/>
              <a:t>镜像队列集群，</a:t>
            </a:r>
            <a:r>
              <a:rPr lang="en-US" altLang="zh-CN" dirty="0" err="1"/>
              <a:t>ElasticSearch</a:t>
            </a:r>
            <a:r>
              <a:rPr lang="zh-CN" altLang="en-US" dirty="0"/>
              <a:t>高可用集群。基于</a:t>
            </a:r>
            <a:r>
              <a:rPr lang="en-US" altLang="zh-CN" dirty="0" err="1"/>
              <a:t>kubesphere</a:t>
            </a:r>
            <a:r>
              <a:rPr lang="zh-CN" altLang="en-US" dirty="0"/>
              <a:t>整合</a:t>
            </a:r>
            <a:r>
              <a:rPr lang="en-US" altLang="zh-CN" dirty="0"/>
              <a:t>Jenkins</a:t>
            </a:r>
            <a:r>
              <a:rPr lang="zh-CN" altLang="en-US" dirty="0"/>
              <a:t>全可视化</a:t>
            </a:r>
            <a:r>
              <a:rPr lang="en-US" altLang="zh-CN" dirty="0"/>
              <a:t>CICD</a:t>
            </a:r>
            <a:r>
              <a:rPr lang="zh-CN" altLang="en-US" dirty="0"/>
              <a:t>，全套</a:t>
            </a:r>
            <a:r>
              <a:rPr lang="en-US" altLang="zh-CN" dirty="0"/>
              <a:t>Pipeline</a:t>
            </a:r>
            <a:r>
              <a:rPr lang="zh-CN" altLang="en-US" dirty="0"/>
              <a:t>流水线编写，参数化构建</a:t>
            </a:r>
            <a:r>
              <a:rPr lang="en-US" altLang="zh-CN" dirty="0"/>
              <a:t>+</a:t>
            </a:r>
            <a:r>
              <a:rPr lang="zh-CN" altLang="en-US" dirty="0"/>
              <a:t>手动确认模式保证。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79AE63-8F79-4B8B-8FC8-94AA0FBDE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2020/10/10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819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A3F2E1-ADA2-4A81-ABEB-8BF19900D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集市商城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9376DD-2F4F-4910-8E1F-760223A02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、搭建</a:t>
            </a:r>
            <a:r>
              <a:rPr lang="en-US" altLang="zh-CN" dirty="0"/>
              <a:t>CDH</a:t>
            </a:r>
            <a:r>
              <a:rPr lang="zh-CN" altLang="en-US" dirty="0"/>
              <a:t>集群通过</a:t>
            </a:r>
            <a:r>
              <a:rPr lang="en-US" altLang="zh-CN" dirty="0" err="1"/>
              <a:t>hdfs</a:t>
            </a:r>
            <a:r>
              <a:rPr lang="zh-CN" altLang="en-US" dirty="0"/>
              <a:t>对非结构化数据进行存储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、通过</a:t>
            </a:r>
            <a:r>
              <a:rPr lang="en-US" altLang="zh-CN" dirty="0"/>
              <a:t>flume</a:t>
            </a:r>
            <a:r>
              <a:rPr lang="zh-CN" altLang="en-US" dirty="0"/>
              <a:t>对日志数据进行采集，对采集的数据进行拆解，训练商品</a:t>
            </a:r>
            <a:r>
              <a:rPr lang="zh-CN" altLang="en-US"/>
              <a:t>关联性模型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、通过</a:t>
            </a:r>
            <a:r>
              <a:rPr lang="en-US" altLang="zh-CN" dirty="0"/>
              <a:t>flume</a:t>
            </a:r>
            <a:r>
              <a:rPr lang="zh-CN" altLang="en-US" dirty="0"/>
              <a:t>对日志数据进行采集，传输到</a:t>
            </a:r>
            <a:r>
              <a:rPr lang="en-US" altLang="zh-CN" dirty="0" err="1"/>
              <a:t>kafka</a:t>
            </a:r>
            <a:r>
              <a:rPr lang="zh-CN" altLang="en-US" dirty="0"/>
              <a:t>消息队列，</a:t>
            </a:r>
            <a:r>
              <a:rPr lang="en-US" altLang="zh-CN" dirty="0"/>
              <a:t>spark streaming </a:t>
            </a:r>
            <a:r>
              <a:rPr lang="zh-CN" altLang="en-US" dirty="0"/>
              <a:t>进行实时拉取数据进行黏性推荐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、通过离线数据</a:t>
            </a:r>
            <a:r>
              <a:rPr lang="en-US" altLang="zh-CN" dirty="0" err="1"/>
              <a:t>etl</a:t>
            </a:r>
            <a:r>
              <a:rPr lang="zh-CN" altLang="en-US" dirty="0"/>
              <a:t>对用户进行画像，及商品关联性矩阵分析模型训练。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DDF5C4-9355-4EAD-B84A-4C933C5FC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2020/10/10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258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61E643-56CF-4266-BA41-299D93C71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集市商城架构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9D135B9-C8FB-4602-ABFC-632826B36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7363" y="2108200"/>
            <a:ext cx="10058400" cy="3760788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679CC6-416A-4276-BFC8-93C44F824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2020/10/10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627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3C67CA-912D-4906-8162-006449941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集市商城架构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F5DF14F-02D1-4504-8D2C-626BA1818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108200"/>
            <a:ext cx="10186237" cy="3760788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FD2A2A-E521-40E7-B840-21BE04F3D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2020/10/10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137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086673-E158-4078-8D89-35C758437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推荐架构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4F6A7D-CB2E-4230-99C7-FB461F6C5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2020/10/10</a:t>
            </a:fld>
            <a:endParaRPr 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F0ED5FA-D4DF-4DB0-B374-8E62CD5576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108200"/>
            <a:ext cx="10058400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129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7F253E-C29A-411B-AEC5-FFA48A23C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推荐架构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9CC330-3B92-489F-90F7-726A5C2F3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2020/10/10</a:t>
            </a:fld>
            <a:endParaRPr 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B130D72-9674-43F4-9BBD-1F5298B60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751" y="2108200"/>
            <a:ext cx="9903929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149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60609C-1E69-4530-B720-4AB66EC6B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画像架构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E1D6CB9-5832-4DB8-AFA4-AAD232447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7364" y="2108200"/>
            <a:ext cx="9948316" cy="3760788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13BAE0-098F-4AFD-BAF1-A17FAC001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2020/10/10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067873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50_TF56160789.potx" id="{3F1A5A69-5FBD-4BC0-A5BD-1C78ACF4E2B8}" vid="{F8855046-FD5E-4BF4-A180-69AC9E1877EF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{9678B2E4-E7B5-4C5A-8BD6-2BD4897FCE80}tf56160789_win32</Template>
  <TotalTime>163</TotalTime>
  <Words>335</Words>
  <Application>Microsoft Office PowerPoint</Application>
  <PresentationFormat>宽屏</PresentationFormat>
  <Paragraphs>29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Microsoft YaHei UI</vt:lpstr>
      <vt:lpstr>宋体</vt:lpstr>
      <vt:lpstr>新宋体</vt:lpstr>
      <vt:lpstr>Arial</vt:lpstr>
      <vt:lpstr>Calibri</vt:lpstr>
      <vt:lpstr>Franklin Gothic Book</vt:lpstr>
      <vt:lpstr>1_RetrospectVTI</vt:lpstr>
      <vt:lpstr>FAIR MALL</vt:lpstr>
      <vt:lpstr>集市商城是一个类似京东的自营商城平台，由业务集群系统+后台管理系统构成，接入大后端集群进行离线热门商品推荐和实时黏性商品推荐。</vt:lpstr>
      <vt:lpstr>集市商城</vt:lpstr>
      <vt:lpstr>集市商城</vt:lpstr>
      <vt:lpstr>集市商城架构</vt:lpstr>
      <vt:lpstr>集市商城架构</vt:lpstr>
      <vt:lpstr>推荐架构</vt:lpstr>
      <vt:lpstr>推荐架构</vt:lpstr>
      <vt:lpstr>画像架构</vt:lpstr>
      <vt:lpstr>画像架构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FAIR MALL</dc:title>
  <dc:creator>张 百发</dc:creator>
  <cp:lastModifiedBy>张 百发</cp:lastModifiedBy>
  <cp:revision>15</cp:revision>
  <dcterms:created xsi:type="dcterms:W3CDTF">2020-10-02T00:56:07Z</dcterms:created>
  <dcterms:modified xsi:type="dcterms:W3CDTF">2020-10-10T07:40:20Z</dcterms:modified>
</cp:coreProperties>
</file>